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775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829A-6542-40CA-990A-7BB2B7FC95E5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88B4-4C05-472A-A8D5-D9AAF434D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64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829A-6542-40CA-990A-7BB2B7FC95E5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88B4-4C05-472A-A8D5-D9AAF434D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257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829A-6542-40CA-990A-7BB2B7FC95E5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88B4-4C05-472A-A8D5-D9AAF434DAF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1522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829A-6542-40CA-990A-7BB2B7FC95E5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88B4-4C05-472A-A8D5-D9AAF434D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542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829A-6542-40CA-990A-7BB2B7FC95E5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88B4-4C05-472A-A8D5-D9AAF434DAF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7665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829A-6542-40CA-990A-7BB2B7FC95E5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88B4-4C05-472A-A8D5-D9AAF434D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1731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829A-6542-40CA-990A-7BB2B7FC95E5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88B4-4C05-472A-A8D5-D9AAF434D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5337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829A-6542-40CA-990A-7BB2B7FC95E5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88B4-4C05-472A-A8D5-D9AAF434D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421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829A-6542-40CA-990A-7BB2B7FC95E5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88B4-4C05-472A-A8D5-D9AAF434D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516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829A-6542-40CA-990A-7BB2B7FC95E5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88B4-4C05-472A-A8D5-D9AAF434D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822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829A-6542-40CA-990A-7BB2B7FC95E5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88B4-4C05-472A-A8D5-D9AAF434D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17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829A-6542-40CA-990A-7BB2B7FC95E5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88B4-4C05-472A-A8D5-D9AAF434D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856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829A-6542-40CA-990A-7BB2B7FC95E5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88B4-4C05-472A-A8D5-D9AAF434D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818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829A-6542-40CA-990A-7BB2B7FC95E5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88B4-4C05-472A-A8D5-D9AAF434D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597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829A-6542-40CA-990A-7BB2B7FC95E5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88B4-4C05-472A-A8D5-D9AAF434D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50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829A-6542-40CA-990A-7BB2B7FC95E5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188B4-4C05-472A-A8D5-D9AAF434D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145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0829A-6542-40CA-990A-7BB2B7FC95E5}" type="datetimeFigureOut">
              <a:rPr lang="ru-RU" smtClean="0"/>
              <a:t>27.02.2017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0D188B4-4C05-472A-A8D5-D9AAF434DA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904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441525"/>
            <a:ext cx="7766936" cy="2609311"/>
          </a:xfrm>
        </p:spPr>
        <p:txBody>
          <a:bodyPr/>
          <a:lstStyle/>
          <a:p>
            <a:pPr algn="ctr"/>
            <a:r>
              <a:rPr lang="ru-RU" sz="3600" b="1" dirty="0" smtClean="0"/>
              <a:t>Управление качество образования на основе результатов внешней оценки качества образования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/>
              <a:t>Кафедра управления образовательными системами ГАУДПО ЛО «ИРО»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815847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Система работы в ОО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14861"/>
            <a:ext cx="9015306" cy="412650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b="1" dirty="0"/>
              <a:t>Определение качества подготовки выпускника и качество обучающей деятельности учителя;</a:t>
            </a:r>
          </a:p>
          <a:p>
            <a:pPr>
              <a:spcBef>
                <a:spcPts val="0"/>
              </a:spcBef>
            </a:pPr>
            <a:endParaRPr lang="ru-RU" b="1" dirty="0"/>
          </a:p>
          <a:p>
            <a:pPr>
              <a:spcBef>
                <a:spcPts val="0"/>
              </a:spcBef>
            </a:pPr>
            <a:r>
              <a:rPr lang="ru-RU" b="1" dirty="0"/>
              <a:t>Усиление </a:t>
            </a:r>
            <a:r>
              <a:rPr lang="ru-RU" b="1" dirty="0" err="1"/>
              <a:t>внутришкольного</a:t>
            </a:r>
            <a:r>
              <a:rPr lang="ru-RU" b="1" dirty="0"/>
              <a:t> контроля за выполнением единых требований к оцениванию ответа учащихся;</a:t>
            </a:r>
          </a:p>
          <a:p>
            <a:pPr>
              <a:spcBef>
                <a:spcPts val="0"/>
              </a:spcBef>
            </a:pPr>
            <a:endParaRPr lang="ru-RU" b="1" dirty="0"/>
          </a:p>
          <a:p>
            <a:pPr>
              <a:spcBef>
                <a:spcPts val="0"/>
              </a:spcBef>
            </a:pPr>
            <a:r>
              <a:rPr lang="ru-RU" b="1" dirty="0"/>
              <a:t>Обновление программ повышения квалификации учителей, в том числе по оцениванию развёрнутых ответов учащихся на основе стандартизированных критериев;</a:t>
            </a:r>
          </a:p>
          <a:p>
            <a:pPr>
              <a:spcBef>
                <a:spcPts val="0"/>
              </a:spcBef>
            </a:pPr>
            <a:endParaRPr lang="ru-RU" b="1" dirty="0"/>
          </a:p>
          <a:p>
            <a:pPr>
              <a:spcBef>
                <a:spcPts val="0"/>
              </a:spcBef>
            </a:pPr>
            <a:r>
              <a:rPr lang="ru-RU" b="1" dirty="0"/>
              <a:t>Организация индивидуально-дифференцированного подхода к учащимся, определение индивидуальной образовательной траектории школьников, в том числе в рамках ИГЗ и ВД;</a:t>
            </a:r>
          </a:p>
          <a:p>
            <a:pPr>
              <a:spcBef>
                <a:spcPts val="0"/>
              </a:spcBef>
            </a:pPr>
            <a:endParaRPr lang="ru-RU" b="1" dirty="0"/>
          </a:p>
          <a:p>
            <a:pPr>
              <a:spcBef>
                <a:spcPts val="0"/>
              </a:spcBef>
            </a:pPr>
            <a:r>
              <a:rPr lang="ru-RU" b="1" dirty="0"/>
              <a:t>Определение направлений профильного обучения, расширение спектра дополнительных образовательных услуг;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40753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Организационно-методическое решение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Недостаточный уровень профессиональной компетенции учителей </a:t>
            </a:r>
            <a:r>
              <a:rPr lang="ru-RU" dirty="0" smtClean="0"/>
              <a:t>в </a:t>
            </a:r>
            <a:r>
              <a:rPr lang="ru-RU" dirty="0"/>
              <a:t>области формирования и достижения предметных и </a:t>
            </a:r>
            <a:r>
              <a:rPr lang="ru-RU" dirty="0" err="1"/>
              <a:t>метапредметных</a:t>
            </a:r>
            <a:r>
              <a:rPr lang="ru-RU" dirty="0"/>
              <a:t> результатов;</a:t>
            </a:r>
          </a:p>
          <a:p>
            <a:r>
              <a:rPr lang="ru-RU" dirty="0"/>
              <a:t>Использования практико-ориентированных заданий для формирования практических навыков учащихся и для диагностики их результатов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89969" y="2160589"/>
            <a:ext cx="4624185" cy="4207938"/>
          </a:xfrm>
        </p:spPr>
        <p:txBody>
          <a:bodyPr>
            <a:normAutofit/>
          </a:bodyPr>
          <a:lstStyle/>
          <a:p>
            <a:r>
              <a:rPr lang="ru-RU" dirty="0"/>
              <a:t>Совершенствование содержания и форм </a:t>
            </a:r>
            <a:r>
              <a:rPr lang="ru-RU" dirty="0" err="1"/>
              <a:t>внутришкольного</a:t>
            </a:r>
            <a:r>
              <a:rPr lang="ru-RU" dirty="0"/>
              <a:t> повышения квалификации, обмена опытом учителей </a:t>
            </a:r>
            <a:r>
              <a:rPr lang="ru-RU" dirty="0" smtClean="0"/>
              <a:t>на </a:t>
            </a:r>
            <a:r>
              <a:rPr lang="ru-RU" dirty="0"/>
              <a:t>заседаниях ШМО по актуальным вопросам достижения учащимися планируемых результатов, диагностики и оценки планируемых результатов;</a:t>
            </a:r>
          </a:p>
          <a:p>
            <a:r>
              <a:rPr lang="ru-RU" dirty="0"/>
              <a:t>Изменение содержания и форм, подходов к организации и проведению текущего контроля, промежуточной аттестации;</a:t>
            </a:r>
          </a:p>
          <a:p>
            <a:r>
              <a:rPr lang="ru-RU" dirty="0"/>
              <a:t>Проведение тренировочных работ в формате ВПР</a:t>
            </a:r>
          </a:p>
        </p:txBody>
      </p:sp>
    </p:spTree>
    <p:extLst>
      <p:ext uri="{BB962C8B-B14F-4D97-AF65-F5344CB8AC3E}">
        <p14:creationId xmlns:p14="http://schemas.microsoft.com/office/powerpoint/2010/main" val="1675704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058337" cy="13208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Проблемы подготовки учащихся в части формирования предметных результатов по русскому языку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2160588"/>
            <a:ext cx="4184035" cy="424021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Недостаточный уровень </a:t>
            </a:r>
            <a:r>
              <a:rPr lang="ru-RU" dirty="0" err="1"/>
              <a:t>сформированности</a:t>
            </a:r>
            <a:r>
              <a:rPr lang="ru-RU" dirty="0"/>
              <a:t> групп предметных умений по русскому языку, в том числе:</a:t>
            </a:r>
          </a:p>
          <a:p>
            <a:r>
              <a:rPr lang="ru-RU" dirty="0"/>
              <a:t>Умения распознавать основную мысль текста при его письменном предъявлении, адекватно формулировать основную мысль в письменной форме, соблюдая нормы построения предложения и словоупотребления;</a:t>
            </a:r>
          </a:p>
          <a:p>
            <a:r>
              <a:rPr lang="ru-RU" dirty="0"/>
              <a:t>Умения составлять план прочитанного;</a:t>
            </a:r>
          </a:p>
          <a:p>
            <a:r>
              <a:rPr lang="ru-RU" dirty="0"/>
              <a:t>Учения распознавать части речи в предложении, распознавать грамматические признаки;</a:t>
            </a:r>
          </a:p>
          <a:p>
            <a:r>
              <a:rPr lang="ru-RU" dirty="0"/>
              <a:t>Соблюдать на письме орфографические и пунктуационные нормы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4132635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Включение во все уроки учебных предметов заданий на объяснение лексического значения слов, понятий, терминов, употребления их в разных речевых ситуациях;</a:t>
            </a:r>
          </a:p>
          <a:p>
            <a:r>
              <a:rPr lang="ru-RU" dirty="0"/>
              <a:t>Создание «банка заданий» для </a:t>
            </a:r>
            <a:r>
              <a:rPr lang="ru-RU" dirty="0" smtClean="0"/>
              <a:t>учащихся, </a:t>
            </a:r>
            <a:r>
              <a:rPr lang="ru-RU" dirty="0"/>
              <a:t>направленных на формирование умений соблюдать в повседневной жизни нормы речевого этикета и правила устного общения;</a:t>
            </a:r>
          </a:p>
          <a:p>
            <a:r>
              <a:rPr lang="ru-RU" dirty="0"/>
              <a:t>Применение на всех уроках практических заданий разных типов на проверку одного и того же умения, групп умений</a:t>
            </a:r>
          </a:p>
        </p:txBody>
      </p:sp>
    </p:spTree>
    <p:extLst>
      <p:ext uri="{BB962C8B-B14F-4D97-AF65-F5344CB8AC3E}">
        <p14:creationId xmlns:p14="http://schemas.microsoft.com/office/powerpoint/2010/main" val="1024305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972275" cy="1320800"/>
          </a:xfrm>
        </p:spPr>
        <p:txBody>
          <a:bodyPr>
            <a:noAutofit/>
          </a:bodyPr>
          <a:lstStyle/>
          <a:p>
            <a:pPr algn="ctr"/>
            <a:r>
              <a:rPr lang="ru-RU" sz="3000" b="1" dirty="0"/>
              <a:t>Проблемы подготовки учащихся в части формирования предметных результатов по математике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2160588"/>
            <a:ext cx="4184035" cy="4358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Недостаточный уровень </a:t>
            </a:r>
            <a:r>
              <a:rPr lang="ru-RU" dirty="0" err="1"/>
              <a:t>сформированности</a:t>
            </a:r>
            <a:r>
              <a:rPr lang="ru-RU" dirty="0"/>
              <a:t> групп предметных умений по математике, в том числе:</a:t>
            </a:r>
          </a:p>
          <a:p>
            <a:r>
              <a:rPr lang="ru-RU" dirty="0" smtClean="0"/>
              <a:t>Недостаточно </a:t>
            </a:r>
            <a:r>
              <a:rPr lang="ru-RU" dirty="0"/>
              <a:t>владеют основами логического и алгоритмического мышления.</a:t>
            </a:r>
          </a:p>
          <a:p>
            <a:r>
              <a:rPr lang="ru-RU" dirty="0"/>
              <a:t>Решать текстовые задачи, интерпретировать информацию, полученную при проведении несложных исследований (объяснять, сравнивать и обобщать данные, делать выводы и прогнозы);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89969" y="2160589"/>
            <a:ext cx="4441305" cy="4197180"/>
          </a:xfrm>
        </p:spPr>
        <p:txBody>
          <a:bodyPr>
            <a:normAutofit/>
          </a:bodyPr>
          <a:lstStyle/>
          <a:p>
            <a:r>
              <a:rPr lang="ru-RU" dirty="0"/>
              <a:t>Включение в содержание уроков математик заданий, формирующих </a:t>
            </a:r>
            <a:r>
              <a:rPr lang="ru-RU" dirty="0" smtClean="0"/>
              <a:t>базовые логические умения, </a:t>
            </a:r>
            <a:endParaRPr lang="ru-RU" dirty="0"/>
          </a:p>
          <a:p>
            <a:r>
              <a:rPr lang="ru-RU" dirty="0"/>
              <a:t>Включать в уроки математики заданий на работу с источниками информации, представленной в разных формах;</a:t>
            </a:r>
          </a:p>
          <a:p>
            <a:r>
              <a:rPr lang="ru-RU" dirty="0"/>
              <a:t>Организация «адресной» работы над ошибками;</a:t>
            </a:r>
          </a:p>
          <a:p>
            <a:r>
              <a:rPr lang="ru-RU" dirty="0"/>
              <a:t>Выполнение диагностических заданий, приближенных к ВП</a:t>
            </a:r>
          </a:p>
        </p:txBody>
      </p:sp>
    </p:spTree>
    <p:extLst>
      <p:ext uri="{BB962C8B-B14F-4D97-AF65-F5344CB8AC3E}">
        <p14:creationId xmlns:p14="http://schemas.microsoft.com/office/powerpoint/2010/main" val="335222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Система работы педагога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70616"/>
            <a:ext cx="9251974" cy="5443370"/>
          </a:xfrm>
        </p:spPr>
        <p:txBody>
          <a:bodyPr>
            <a:normAutofit lnSpcReduction="10000"/>
          </a:bodyPr>
          <a:lstStyle/>
          <a:p>
            <a:r>
              <a:rPr lang="ru-RU" sz="2200" b="1" dirty="0" smtClean="0"/>
              <a:t>План </a:t>
            </a:r>
            <a:r>
              <a:rPr lang="ru-RU" sz="2200" b="1" dirty="0"/>
              <a:t>подготовки по </a:t>
            </a:r>
            <a:r>
              <a:rPr lang="ru-RU" sz="2200" b="1" dirty="0" smtClean="0"/>
              <a:t>предмету, ознакомление с ним обучающихся.</a:t>
            </a:r>
          </a:p>
          <a:p>
            <a:pPr>
              <a:spcBef>
                <a:spcPts val="0"/>
              </a:spcBef>
            </a:pPr>
            <a:r>
              <a:rPr lang="ru-RU" sz="2200" b="1" dirty="0" smtClean="0"/>
              <a:t>Формирование системы по оценке обучающимися собственных достижений </a:t>
            </a:r>
            <a:r>
              <a:rPr lang="ru-RU" sz="2200" dirty="0"/>
              <a:t>в </a:t>
            </a:r>
            <a:r>
              <a:rPr lang="ru-RU" sz="2200" b="1" dirty="0" smtClean="0"/>
              <a:t>учебе.</a:t>
            </a:r>
          </a:p>
          <a:p>
            <a:pPr>
              <a:spcBef>
                <a:spcPts val="0"/>
              </a:spcBef>
            </a:pPr>
            <a:r>
              <a:rPr lang="ru-RU" sz="2200" b="1" dirty="0" smtClean="0"/>
              <a:t>Использование при </a:t>
            </a:r>
            <a:r>
              <a:rPr lang="ru-RU" sz="2200" b="1" dirty="0"/>
              <a:t>изучении учебного материала </a:t>
            </a:r>
            <a:r>
              <a:rPr lang="ru-RU" sz="2200" b="1" dirty="0" smtClean="0"/>
              <a:t>различных педагогических технологий, методов и приемов.</a:t>
            </a:r>
          </a:p>
          <a:p>
            <a:pPr>
              <a:spcBef>
                <a:spcPts val="0"/>
              </a:spcBef>
            </a:pPr>
            <a:r>
              <a:rPr lang="ru-RU" sz="2200" b="1" dirty="0" smtClean="0"/>
              <a:t>Формирование методической системы по формированию/совершенствованию конкретных умений, системы знаний по результатам внешней оценки</a:t>
            </a:r>
          </a:p>
          <a:p>
            <a:pPr>
              <a:spcBef>
                <a:spcPts val="0"/>
              </a:spcBef>
            </a:pPr>
            <a:r>
              <a:rPr lang="ru-RU" sz="2200" b="1" dirty="0" smtClean="0"/>
              <a:t>Организация работы обучающихся </a:t>
            </a:r>
            <a:r>
              <a:rPr lang="ru-RU" sz="2200" b="1" dirty="0"/>
              <a:t>с критериями оценки </a:t>
            </a:r>
            <a:r>
              <a:rPr lang="ru-RU" sz="2200" b="1" dirty="0" smtClean="0"/>
              <a:t>заданий</a:t>
            </a:r>
          </a:p>
          <a:p>
            <a:pPr>
              <a:spcBef>
                <a:spcPts val="0"/>
              </a:spcBef>
            </a:pPr>
            <a:r>
              <a:rPr lang="ru-RU" sz="2200" b="1" dirty="0" smtClean="0"/>
              <a:t>Изучение опыта </a:t>
            </a:r>
            <a:r>
              <a:rPr lang="ru-RU" sz="2200" b="1" dirty="0"/>
              <a:t>коллег, </a:t>
            </a:r>
            <a:r>
              <a:rPr lang="ru-RU" sz="2200" b="1" dirty="0" smtClean="0"/>
              <a:t>разработок, применение </a:t>
            </a:r>
            <a:r>
              <a:rPr lang="ru-RU" sz="2200" b="1" dirty="0"/>
              <a:t>их на практике.</a:t>
            </a:r>
          </a:p>
          <a:p>
            <a:pPr>
              <a:spcBef>
                <a:spcPts val="0"/>
              </a:spcBef>
            </a:pPr>
            <a:r>
              <a:rPr lang="ru-RU" sz="2200" b="1" dirty="0" smtClean="0"/>
              <a:t>Работа с родителями, обсуждение </a:t>
            </a:r>
            <a:r>
              <a:rPr lang="ru-RU" sz="2200" b="1" dirty="0"/>
              <a:t>с ними </a:t>
            </a:r>
            <a:r>
              <a:rPr lang="ru-RU" sz="2200" b="1" dirty="0" smtClean="0"/>
              <a:t>вопросов: требования к оценке знаний обучающихся;  </a:t>
            </a:r>
            <a:r>
              <a:rPr lang="ru-RU" sz="2200" b="1" dirty="0"/>
              <a:t>создания комфортной учебной среды для учащегося дома, организации режима сна и питания </a:t>
            </a:r>
            <a:r>
              <a:rPr lang="ru-RU" sz="2200" b="1" dirty="0" smtClean="0"/>
              <a:t>ребенка.</a:t>
            </a:r>
            <a:endParaRPr lang="ru-RU" sz="2200" b="1" dirty="0"/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64082061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</TotalTime>
  <Words>512</Words>
  <Application>Microsoft Office PowerPoint</Application>
  <PresentationFormat>Широкоэкранный</PresentationFormat>
  <Paragraphs>44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Аспект</vt:lpstr>
      <vt:lpstr>Управление качество образования на основе результатов внешней оценки качества образования</vt:lpstr>
      <vt:lpstr>Система работы в ОО</vt:lpstr>
      <vt:lpstr>Организационно-методическое решение</vt:lpstr>
      <vt:lpstr>Проблемы подготовки учащихся в части формирования предметных результатов по русскому языку</vt:lpstr>
      <vt:lpstr>Проблемы подготовки учащихся в части формирования предметных результатов по математике</vt:lpstr>
      <vt:lpstr>Система работы педагога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качество образования на основе результатов внешней оценки качества образования</dc:title>
  <dc:creator>PC-n</dc:creator>
  <cp:lastModifiedBy>PC-n</cp:lastModifiedBy>
  <cp:revision>7</cp:revision>
  <dcterms:created xsi:type="dcterms:W3CDTF">2017-02-20T06:45:44Z</dcterms:created>
  <dcterms:modified xsi:type="dcterms:W3CDTF">2017-02-27T06:53:05Z</dcterms:modified>
</cp:coreProperties>
</file>